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57" r:id="rId3"/>
    <p:sldId id="259" r:id="rId4"/>
    <p:sldId id="260" r:id="rId5"/>
    <p:sldId id="261" r:id="rId6"/>
    <p:sldId id="265" r:id="rId7"/>
    <p:sldId id="289" r:id="rId8"/>
    <p:sldId id="290" r:id="rId9"/>
    <p:sldId id="292" r:id="rId10"/>
    <p:sldId id="296" r:id="rId11"/>
    <p:sldId id="264" r:id="rId12"/>
    <p:sldId id="288" r:id="rId13"/>
    <p:sldId id="262" r:id="rId14"/>
    <p:sldId id="263" r:id="rId15"/>
    <p:sldId id="266" r:id="rId16"/>
    <p:sldId id="267" r:id="rId17"/>
    <p:sldId id="269" r:id="rId18"/>
    <p:sldId id="280" r:id="rId19"/>
    <p:sldId id="281" r:id="rId20"/>
    <p:sldId id="282" r:id="rId21"/>
    <p:sldId id="286" r:id="rId22"/>
    <p:sldId id="284" r:id="rId23"/>
    <p:sldId id="270" r:id="rId24"/>
    <p:sldId id="271" r:id="rId25"/>
    <p:sldId id="272" r:id="rId26"/>
    <p:sldId id="273" r:id="rId27"/>
    <p:sldId id="274" r:id="rId28"/>
    <p:sldId id="276" r:id="rId29"/>
    <p:sldId id="277" r:id="rId30"/>
    <p:sldId id="279" r:id="rId31"/>
    <p:sldId id="278" r:id="rId32"/>
    <p:sldId id="285" r:id="rId33"/>
    <p:sldId id="293" r:id="rId34"/>
    <p:sldId id="29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04A5E-E0DE-464F-8E28-6630A5A9DFEB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EB045-C9FD-45B3-9045-5B9E76158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8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06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5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69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67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6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EB045-C9FD-45B3-9045-5B9E76158E7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1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F35E1-EDCE-6AA1-003C-36A1F4FC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A40BD3-449E-A81E-ACF2-151CC97EF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A559DA-D2C4-461C-253E-0C65CE5A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54667-D2D9-2861-8E52-F096006B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73102-4A5A-67A7-0C38-2141641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AC659-0D68-DE0C-851F-DB9A9B65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EEB013-C561-1BA1-C7A4-92C431FDB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9792B-D324-BA2F-EFF2-B60FE7EC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1048D-B15D-FDFD-3D80-B87E3E0E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BDFEE-CDF7-C47E-134F-638B91E3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91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0972F5-937D-17EA-26E5-4B466373C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DF0249-1555-BA26-6394-305EDADD2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185C93-5F41-9ACF-308E-99F1DE10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DA947-0FF9-95A0-8FD6-92354B9B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F555D-6010-436A-B888-19023D4B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2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F78AA-AB9B-09FC-720A-AE3FAF23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A38DA-C5F1-6CC7-FB84-206032178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>
              <a:defRPr>
                <a:latin typeface="Arial Black" panose="020B0A040201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9EC0F-524E-0902-9AE8-559FDC97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1AEE4-5C0A-B110-132A-B379ACCF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99E4F-5C93-189B-AF48-23820BF1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57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74049-4470-E61D-19C4-AF389F18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56CBD-A559-1E7F-E54F-9C0581B47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69BD0-BEB1-A4BA-33AA-7E429E35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D8D8A-1E43-EC22-4459-0BC54668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4218C-7AB4-25B9-66E9-C209545A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BB003-B73F-BA3A-D815-330B1E7A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F845A-FCF8-B553-8BFD-107F1CCCF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A8E34F-23A0-46DE-63B9-893B4CCE3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A77C0-CCB6-0A44-897A-24BEEBA6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79E56-27C2-B262-E457-142BB103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036B6E-E403-9A65-35E3-F5108986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6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5038-ECBA-8D16-8EC4-9C2017C5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A2014F-261D-19FA-1903-BEA32BC42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ACCCB6-8218-0E91-30DE-E6EF8C6AF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73818D-97D3-4C10-331D-EDB921C6E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216266-E107-D712-7E5D-AD562C338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2C70AA-8FA2-5F26-647A-AEBAC1F9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8FFEAF-C875-1D72-D558-FA9A57D1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87633-F876-4790-F9F6-D5892CCB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6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4C1A0-7D16-34BF-A3C6-8DADDAB2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05686E-B839-F690-5EC0-FB809B4E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994357-B7F0-BA4E-9414-802A23DE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EE7AE1-0219-C657-276A-316FB209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46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49E511-4872-85B0-48D2-B717880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E01FE-D424-9538-5881-031F62A0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64398-D0C0-897B-94A4-71DD0429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97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94D95-1462-E91E-BDA1-2801E277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38143-EA11-0355-ED5E-CF72625FB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31033E-A422-0282-D70E-496AC4A4A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3B5E32-6918-9342-CE1C-B749E2AD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36ECF8-F1A0-8087-A87E-3FD69B4F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59609-BF06-FEAC-BFEF-4FFF2F51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21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DD1CA-53EA-E424-61F0-F80889B4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C454FD-E3A9-414F-F372-6FAE8C9DC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2DF5F5-D4BF-65B8-6153-394E165C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31B50E-EA6A-B04E-6610-D9FF63EA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B0931-9CEB-CCDA-80B4-25125B61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1998E-48B7-B11B-8DF2-D83C8743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8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B91BD0-2349-ACCE-2BA1-DC0DB2BC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CB0D84-6A73-D44B-81DF-1F9864E3B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F23D5-8C30-F5CA-804D-844424F24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4040-E8E7-4AF2-A2F6-D2B68F42FA24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66502-3946-7FC2-D526-633A11A96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2CD25C-A828-4E8D-0F8F-809F8C57B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69C67-349C-41E4-B768-750726EFC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3" y="2523934"/>
            <a:ext cx="1272654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Accelerating Mixture of Experts Model Inference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2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F61A8-7031-2C91-2771-9E7D97C241D8}"/>
              </a:ext>
            </a:extLst>
          </p:cNvPr>
          <p:cNvSpPr txBox="1"/>
          <p:nvPr/>
        </p:nvSpPr>
        <p:spPr>
          <a:xfrm>
            <a:off x="1159679" y="1348441"/>
            <a:ext cx="8705386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Sub-linear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scaling of computation cost vs model size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 training and inference overhead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Architecture-specific model parallelism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support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6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13" y="365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Popular </a:t>
            </a:r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4DC84-543F-1CA8-05A9-BDEDEACD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34" y="365125"/>
            <a:ext cx="6951421" cy="63169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715FFF-17F3-30EF-51F9-0399EC943199}"/>
              </a:ext>
            </a:extLst>
          </p:cNvPr>
          <p:cNvSpPr txBox="1"/>
          <p:nvPr/>
        </p:nvSpPr>
        <p:spPr>
          <a:xfrm>
            <a:off x="467514" y="2021306"/>
            <a:ext cx="472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Stable expert number open-sourced(at most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Shared experts and fine-grained experts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frequent models 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5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13" y="365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Popular </a:t>
            </a:r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715FFF-17F3-30EF-51F9-0399EC943199}"/>
              </a:ext>
            </a:extLst>
          </p:cNvPr>
          <p:cNvSpPr txBox="1"/>
          <p:nvPr/>
        </p:nvSpPr>
        <p:spPr>
          <a:xfrm>
            <a:off x="794617" y="1506762"/>
            <a:ext cx="8416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Mixtral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8*7B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——2023.12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Activate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13B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Outperform or match LLaMA2 70B and GPT-3.5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9BCFA2-4493-8D05-5F8A-345B7D0AB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08" y="2722238"/>
            <a:ext cx="7662184" cy="38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0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89" y="2535873"/>
            <a:ext cx="518771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Parallel Deployment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3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Expert Parallel</a:t>
            </a:r>
          </a:p>
        </p:txBody>
      </p:sp>
      <p:pic>
        <p:nvPicPr>
          <p:cNvPr id="3" name="Picture 2" descr="C:\Users\l50037322\AppData\Roaming\eSpace_Desktop\UserData\l50037322\imagefiles\E7BBF936-C162-4305-A6B3-8C57E268ABC6.png">
            <a:extLst>
              <a:ext uri="{FF2B5EF4-FFF2-40B4-BE49-F238E27FC236}">
                <a16:creationId xmlns:a16="http://schemas.microsoft.com/office/drawing/2014/main" id="{867EDC8B-094F-47F9-F144-DFDC8A9B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37" y="1874829"/>
            <a:ext cx="7990061" cy="48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B20B9C-F484-C2C6-6617-B0F8015BB5A2}"/>
              </a:ext>
            </a:extLst>
          </p:cNvPr>
          <p:cNvSpPr txBox="1"/>
          <p:nvPr/>
        </p:nvSpPr>
        <p:spPr>
          <a:xfrm>
            <a:off x="1235243" y="1450496"/>
            <a:ext cx="47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Experts deployed on different devices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Hybrid parallel strategies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B20B9C-F484-C2C6-6617-B0F8015BB5A2}"/>
              </a:ext>
            </a:extLst>
          </p:cNvPr>
          <p:cNvSpPr txBox="1"/>
          <p:nvPr/>
        </p:nvSpPr>
        <p:spPr>
          <a:xfrm>
            <a:off x="1235243" y="1450496"/>
            <a:ext cx="47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DP/TP/EP/PP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17302-9C12-B66F-1356-A98171B6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02" y="1938715"/>
            <a:ext cx="7082600" cy="42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9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89" y="2535873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BDD6769-CFAD-6A15-91C5-974C1E39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32786"/>
              </p:ext>
            </p:extLst>
          </p:nvPr>
        </p:nvGraphicFramePr>
        <p:xfrm>
          <a:off x="320077" y="1530938"/>
          <a:ext cx="11716596" cy="5039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297930">
                  <a:extLst>
                    <a:ext uri="{9D8B030D-6E8A-4147-A177-3AD203B41FA5}">
                      <a16:colId xmlns:a16="http://schemas.microsoft.com/office/drawing/2014/main" val="22883206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39566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951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Conference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7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DeepSpeed-MoE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Advancing Mixture-of-Experts Inference and Training to Power Next-Generation AI Scale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ICML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Towards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Deployment: Mitigating Inefficiencies in Mixture-of-Expert (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Inference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39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SE-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 Scalable and Efficient Mixture-of-Experts Distributed Training and Inference Algorithm-System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16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Accelerating Distributed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Training and Inference with Lina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ATC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27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TUTEL: ADAPTIVE MIXTURE-OF-EXPERTS AT SCALE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MLsys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741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Optimizing Dynamic Neural Networks with Brainstorm 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OSDI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0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-Infinity: Activation-Aware Expert Offloading for Efficient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MoE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Serving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2024.1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3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SiDA-MoE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Sparsity-Inspired Data-Aware Serving for Efficient and Scalable Large Mixture-of-Experts Models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MLsys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2024.5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Deepspeed-MoE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8E24F-309C-4F88-AFAA-F6E441809414}"/>
              </a:ext>
            </a:extLst>
          </p:cNvPr>
          <p:cNvSpPr txBox="1"/>
          <p:nvPr/>
        </p:nvSpPr>
        <p:spPr>
          <a:xfrm>
            <a:off x="1239826" y="1357546"/>
            <a:ext cx="990084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 Challenge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4x larger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model size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 quality-equivalent-dense models (QEDM)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4x higher bandwidth/parallelism/scalability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latency parity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Achieve aggregate memory bandwidth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across hundreds of devices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9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7" y="344499"/>
            <a:ext cx="11805271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Deepspeed-MoE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System——Optimizations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8E24F-309C-4F88-AFAA-F6E441809414}"/>
              </a:ext>
            </a:extLst>
          </p:cNvPr>
          <p:cNvSpPr txBox="1"/>
          <p:nvPr/>
        </p:nvSpPr>
        <p:spPr>
          <a:xfrm>
            <a:off x="1239826" y="1357546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symphony of parallelism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Careful orchestration of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tensor, data and expert parallelism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A1CAA9-0563-200F-3491-FF64DB949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28" y="2229580"/>
            <a:ext cx="8099543" cy="46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ED19F-D920-DFA0-0C46-E3CC75DAE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342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Parallel deployment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Discussions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6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7" y="344499"/>
            <a:ext cx="11805271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Deepspeed-MoE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System——Optimizations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8E24F-309C-4F88-AFAA-F6E441809414}"/>
              </a:ext>
            </a:extLst>
          </p:cNvPr>
          <p:cNvSpPr txBox="1"/>
          <p:nvPr/>
        </p:nvSpPr>
        <p:spPr>
          <a:xfrm>
            <a:off x="1239826" y="1357546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Parallelism coordinated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Communication Optimization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Minimize communication overhead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7338D-22D3-3484-77EF-E493AA95A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93" y="2193607"/>
            <a:ext cx="7598252" cy="38634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9D3725-945C-B659-51F9-94294F1BCFF5}"/>
              </a:ext>
            </a:extLst>
          </p:cNvPr>
          <p:cNvSpPr txBox="1"/>
          <p:nvPr/>
        </p:nvSpPr>
        <p:spPr>
          <a:xfrm>
            <a:off x="3403973" y="6003003"/>
            <a:ext cx="629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Reduces the communication hops from O(p) to O(G+ p/G)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0834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7" y="344499"/>
            <a:ext cx="11805271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Deepspeed-MoE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System——Optimizations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8E24F-309C-4F88-AFAA-F6E441809414}"/>
              </a:ext>
            </a:extLst>
          </p:cNvPr>
          <p:cNvSpPr txBox="1"/>
          <p:nvPr/>
        </p:nvSpPr>
        <p:spPr>
          <a:xfrm>
            <a:off x="1239826" y="1357546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Parallelism coordinated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Communication Optimization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Minimize communication overhead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7BC20-FCC0-DA85-D526-9F1E0AFCC537}"/>
              </a:ext>
            </a:extLst>
          </p:cNvPr>
          <p:cNvSpPr txBox="1"/>
          <p:nvPr/>
        </p:nvSpPr>
        <p:spPr>
          <a:xfrm>
            <a:off x="1239826" y="2493098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Kernel Optimizations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Maximize bandwidth utilization per device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8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7" y="344499"/>
            <a:ext cx="11805271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Deepspeed-MoE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 Inference System——Evaluation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F3538-0136-E272-94BF-B2A98F629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6" y="1346928"/>
            <a:ext cx="10208705" cy="50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Lina——Challenge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647C12-267C-6390-72EA-8B387DB5E885}"/>
              </a:ext>
            </a:extLst>
          </p:cNvPr>
          <p:cNvSpPr txBox="1"/>
          <p:nvPr/>
        </p:nvSpPr>
        <p:spPr>
          <a:xfrm>
            <a:off x="955078" y="1584427"/>
            <a:ext cx="990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Inference expert selection is workload-driven——much more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324FC7-C7BF-E065-BA5A-F48040926BE3}"/>
              </a:ext>
            </a:extLst>
          </p:cNvPr>
          <p:cNvSpPr txBox="1"/>
          <p:nvPr/>
        </p:nvSpPr>
        <p:spPr>
          <a:xfrm>
            <a:off x="1931355" y="5545447"/>
            <a:ext cx="9536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 with unpopular experts have to wait for those with popular experts.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E0A125-319F-A108-3858-EE0FA781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0" y="2251960"/>
            <a:ext cx="11182925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Lina——Challenges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647C12-267C-6390-72EA-8B387DB5E885}"/>
              </a:ext>
            </a:extLst>
          </p:cNvPr>
          <p:cNvSpPr txBox="1"/>
          <p:nvPr/>
        </p:nvSpPr>
        <p:spPr>
          <a:xfrm>
            <a:off x="1145578" y="1529425"/>
            <a:ext cx="990084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deal with imbalance computation load?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Popular experts =&gt; more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achieve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low-overhead resource scheduling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4047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Lina——Expert Selection Pattern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647C12-267C-6390-72EA-8B387DB5E885}"/>
              </a:ext>
            </a:extLst>
          </p:cNvPr>
          <p:cNvSpPr txBox="1"/>
          <p:nvPr/>
        </p:nvSpPr>
        <p:spPr>
          <a:xfrm>
            <a:off x="1145578" y="1529425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Findings: similar tokens tend to be processed by the same or similar experts in each layer.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Tokens selecting the same expert in layer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tend to select the same expert again in layer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+ 1.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7D0D4-D383-3E21-6B03-01A6B0CA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91" y="3046769"/>
            <a:ext cx="9239725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57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Lina——Expert Popularity Estimation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647C12-267C-6390-72EA-8B387DB5E885}"/>
              </a:ext>
            </a:extLst>
          </p:cNvPr>
          <p:cNvSpPr txBox="1"/>
          <p:nvPr/>
        </p:nvSpPr>
        <p:spPr>
          <a:xfrm>
            <a:off x="1145578" y="1529425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Idea: Collect the expert selection distribution during training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after the load balancing loss is minimized.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816D7-D7B7-354C-D6D9-7C9D81F5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34" y="2604013"/>
            <a:ext cx="7645793" cy="32450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A2FAB8-B1BD-0BD0-88CB-A111CE389508}"/>
              </a:ext>
            </a:extLst>
          </p:cNvPr>
          <p:cNvSpPr/>
          <p:nvPr/>
        </p:nvSpPr>
        <p:spPr>
          <a:xfrm>
            <a:off x="2324666" y="2469977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7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Lina——Expert Popularity Estimation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647C12-267C-6390-72EA-8B387DB5E885}"/>
              </a:ext>
            </a:extLst>
          </p:cNvPr>
          <p:cNvSpPr txBox="1"/>
          <p:nvPr/>
        </p:nvSpPr>
        <p:spPr>
          <a:xfrm>
            <a:off x="1145578" y="1529425"/>
            <a:ext cx="99008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Idea: Collect the expert selection distribution during training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after the load balancing loss is minimized.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A2FAB8-B1BD-0BD0-88CB-A111CE389508}"/>
              </a:ext>
            </a:extLst>
          </p:cNvPr>
          <p:cNvSpPr/>
          <p:nvPr/>
        </p:nvSpPr>
        <p:spPr>
          <a:xfrm>
            <a:off x="2324666" y="2469977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E0F0D-ECED-4AAB-C18A-07871B116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08" y="2655439"/>
            <a:ext cx="8477264" cy="34556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ECFF1E-F872-D921-74CE-2292C5B4BCB0}"/>
              </a:ext>
            </a:extLst>
          </p:cNvPr>
          <p:cNvSpPr/>
          <p:nvPr/>
        </p:nvSpPr>
        <p:spPr>
          <a:xfrm>
            <a:off x="2008408" y="2586921"/>
            <a:ext cx="3147983" cy="1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3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Lina——Two-phase Scheduling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A2FAB8-B1BD-0BD0-88CB-A111CE389508}"/>
              </a:ext>
            </a:extLst>
          </p:cNvPr>
          <p:cNvSpPr/>
          <p:nvPr/>
        </p:nvSpPr>
        <p:spPr>
          <a:xfrm>
            <a:off x="2324666" y="2469977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C4342F-D3EF-290F-D2FE-296C9131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4" y="1452279"/>
            <a:ext cx="10132108" cy="39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Lina——Two-phase Scheduling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A2FAB8-B1BD-0BD0-88CB-A111CE389508}"/>
              </a:ext>
            </a:extLst>
          </p:cNvPr>
          <p:cNvSpPr/>
          <p:nvPr/>
        </p:nvSpPr>
        <p:spPr>
          <a:xfrm>
            <a:off x="2324666" y="2469977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1B38D-8F4F-32AE-D64D-E8A44D18F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8" y="1496683"/>
            <a:ext cx="11103612" cy="45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6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89" y="2535873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80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Lina——Evaluation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A2FAB8-B1BD-0BD0-88CB-A111CE389508}"/>
              </a:ext>
            </a:extLst>
          </p:cNvPr>
          <p:cNvSpPr/>
          <p:nvPr/>
        </p:nvSpPr>
        <p:spPr>
          <a:xfrm>
            <a:off x="2324666" y="2469977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8586AA-F4F9-B452-DA03-0626D9D90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1" y="1599888"/>
            <a:ext cx="9640515" cy="43402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DADB3C-8AD3-A635-773F-A655041C507F}"/>
              </a:ext>
            </a:extLst>
          </p:cNvPr>
          <p:cNvSpPr/>
          <p:nvPr/>
        </p:nvSpPr>
        <p:spPr>
          <a:xfrm>
            <a:off x="9792266" y="5633709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7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89" y="2535873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12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Our findings</a:t>
            </a:r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DADB3C-8AD3-A635-773F-A655041C507F}"/>
              </a:ext>
            </a:extLst>
          </p:cNvPr>
          <p:cNvSpPr/>
          <p:nvPr/>
        </p:nvSpPr>
        <p:spPr>
          <a:xfrm>
            <a:off x="9792266" y="5633709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7B353E-CEDC-7E18-DC7D-E1DB86E7D4DC}"/>
              </a:ext>
            </a:extLst>
          </p:cNvPr>
          <p:cNvSpPr txBox="1"/>
          <p:nvPr/>
        </p:nvSpPr>
        <p:spPr>
          <a:xfrm>
            <a:off x="1318595" y="1313522"/>
            <a:ext cx="8473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global workload distribution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mismatch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runtime workload distribution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prediction is unstable, runtime scheduling is needed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28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Our findings</a:t>
            </a:r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DADB3C-8AD3-A635-773F-A655041C507F}"/>
              </a:ext>
            </a:extLst>
          </p:cNvPr>
          <p:cNvSpPr/>
          <p:nvPr/>
        </p:nvSpPr>
        <p:spPr>
          <a:xfrm>
            <a:off x="9792266" y="5633709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7B353E-CEDC-7E18-DC7D-E1DB86E7D4DC}"/>
              </a:ext>
            </a:extLst>
          </p:cNvPr>
          <p:cNvSpPr txBox="1"/>
          <p:nvPr/>
        </p:nvSpPr>
        <p:spPr>
          <a:xfrm>
            <a:off x="1052148" y="1007280"/>
            <a:ext cx="8473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global workload distribution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mismatch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runtime workload distribution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prediction is unstable, runtime scheduling is needed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Token specialization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token popularity from input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026652-9A18-F722-6D4C-454FD1C13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22" y="2266185"/>
            <a:ext cx="6834392" cy="42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98" y="3444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Our findings</a:t>
            </a:r>
            <a:b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DADB3C-8AD3-A635-773F-A655041C507F}"/>
              </a:ext>
            </a:extLst>
          </p:cNvPr>
          <p:cNvSpPr/>
          <p:nvPr/>
        </p:nvSpPr>
        <p:spPr>
          <a:xfrm>
            <a:off x="9792266" y="5633709"/>
            <a:ext cx="1181679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7B353E-CEDC-7E18-DC7D-E1DB86E7D4DC}"/>
              </a:ext>
            </a:extLst>
          </p:cNvPr>
          <p:cNvSpPr txBox="1"/>
          <p:nvPr/>
        </p:nvSpPr>
        <p:spPr>
          <a:xfrm>
            <a:off x="1052148" y="1007280"/>
            <a:ext cx="84736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global workload distribution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mismatch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runtime workload distribution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Offline prediction is unstable, runtime scheduling is needed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Token specialization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token popularity from input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Shared expert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fine-grained expert parallel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Computing communication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1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Scaling of the Transformer Architecture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186A5D-3C8B-2E48-50F8-FE4B58FF2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80" y="2728102"/>
            <a:ext cx="7484640" cy="37048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78B556-417C-3735-8AF0-22C40CF183A4}"/>
              </a:ext>
            </a:extLst>
          </p:cNvPr>
          <p:cNvSpPr txBox="1"/>
          <p:nvPr/>
        </p:nvSpPr>
        <p:spPr>
          <a:xfrm>
            <a:off x="1661504" y="1402539"/>
            <a:ext cx="443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Token-wise router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mechanism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Duplicate FFNs——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Variants with Shared Experts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8EDBF-2326-9622-EE7F-DEA34659A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93" y="2177753"/>
            <a:ext cx="6381214" cy="43151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22073-BB44-E8DB-8E10-CA7D7A3C1B65}"/>
              </a:ext>
            </a:extLst>
          </p:cNvPr>
          <p:cNvSpPr txBox="1"/>
          <p:nvPr/>
        </p:nvSpPr>
        <p:spPr>
          <a:xfrm>
            <a:off x="1608793" y="1464415"/>
            <a:ext cx="743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Deepspeed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propose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pyramid and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residual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Variants with Shared Experts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322073-BB44-E8DB-8E10-CA7D7A3C1B65}"/>
              </a:ext>
            </a:extLst>
          </p:cNvPr>
          <p:cNvSpPr txBox="1"/>
          <p:nvPr/>
        </p:nvSpPr>
        <p:spPr>
          <a:xfrm>
            <a:off x="1615669" y="1375038"/>
            <a:ext cx="880024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Deepspeed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propose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pyramid and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residual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Deepseek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follow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shared experts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use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fine-grained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moe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25716A-7E03-5451-E86B-43AE9DBF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24" y="2310488"/>
            <a:ext cx="9175332" cy="45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F61A8-7031-2C91-2771-9E7D97C241D8}"/>
              </a:ext>
            </a:extLst>
          </p:cNvPr>
          <p:cNvSpPr txBox="1"/>
          <p:nvPr/>
        </p:nvSpPr>
        <p:spPr>
          <a:xfrm>
            <a:off x="1129990" y="1349944"/>
            <a:ext cx="8705386" cy="664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Sub-linear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scaling of computation cost vs model size</a:t>
            </a:r>
          </a:p>
        </p:txBody>
      </p:sp>
    </p:spTree>
    <p:extLst>
      <p:ext uri="{BB962C8B-B14F-4D97-AF65-F5344CB8AC3E}">
        <p14:creationId xmlns:p14="http://schemas.microsoft.com/office/powerpoint/2010/main" val="3413265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F61A8-7031-2C91-2771-9E7D97C241D8}"/>
              </a:ext>
            </a:extLst>
          </p:cNvPr>
          <p:cNvSpPr txBox="1"/>
          <p:nvPr/>
        </p:nvSpPr>
        <p:spPr>
          <a:xfrm>
            <a:off x="1129990" y="1349944"/>
            <a:ext cx="8705386" cy="664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Sub-linear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scaling of computation cost vs model size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D319ED-F7E6-99F2-587F-A4FFB049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08" y="2542972"/>
            <a:ext cx="8839654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E923-161B-EF0A-8546-ED56A425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F61A8-7031-2C91-2771-9E7D97C241D8}"/>
              </a:ext>
            </a:extLst>
          </p:cNvPr>
          <p:cNvSpPr txBox="1"/>
          <p:nvPr/>
        </p:nvSpPr>
        <p:spPr>
          <a:xfrm>
            <a:off x="1159679" y="1348441"/>
            <a:ext cx="870538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Sub-linear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scaling of computation cost vs model size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 training and inference overhead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B089C-2F61-1D78-CBD4-70EF70D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8" y="2607161"/>
            <a:ext cx="9017463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620</Words>
  <Application>Microsoft Office PowerPoint</Application>
  <PresentationFormat>宽屏</PresentationFormat>
  <Paragraphs>134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Arial</vt:lpstr>
      <vt:lpstr>Arial Black</vt:lpstr>
      <vt:lpstr>Office 主题​​</vt:lpstr>
      <vt:lpstr>Accelerating Mixture of Experts Model Inference</vt:lpstr>
      <vt:lpstr>Content</vt:lpstr>
      <vt:lpstr>Basic MoE Models</vt:lpstr>
      <vt:lpstr>Sparse Scaling of the Transformer Architecture</vt:lpstr>
      <vt:lpstr>Variants with Shared Experts</vt:lpstr>
      <vt:lpstr>Variants with Shared Experts</vt:lpstr>
      <vt:lpstr>Benefits</vt:lpstr>
      <vt:lpstr>Benefits</vt:lpstr>
      <vt:lpstr>Benefits</vt:lpstr>
      <vt:lpstr>Benefits</vt:lpstr>
      <vt:lpstr>Popular MoE models</vt:lpstr>
      <vt:lpstr>Popular MoE models</vt:lpstr>
      <vt:lpstr>Parallel Deployment </vt:lpstr>
      <vt:lpstr>Expert Parallel</vt:lpstr>
      <vt:lpstr>Hybrid parallel strategies</vt:lpstr>
      <vt:lpstr>Systems</vt:lpstr>
      <vt:lpstr>MoE Inference Systems</vt:lpstr>
      <vt:lpstr>Deepspeed-MoE Inference System</vt:lpstr>
      <vt:lpstr>Deepspeed-MoE Inference System——Optimizations</vt:lpstr>
      <vt:lpstr>Deepspeed-MoE Inference System——Optimizations</vt:lpstr>
      <vt:lpstr>Deepspeed-MoE Inference System——Optimizations</vt:lpstr>
      <vt:lpstr>Deepspeed-MoE Inference System——Evaluation</vt:lpstr>
      <vt:lpstr>Lina——Challenge</vt:lpstr>
      <vt:lpstr>Lina——Challenges</vt:lpstr>
      <vt:lpstr>Lina——Expert Selection Pattern</vt:lpstr>
      <vt:lpstr>Lina——Expert Popularity Estimation</vt:lpstr>
      <vt:lpstr>Lina——Expert Popularity Estimation</vt:lpstr>
      <vt:lpstr>Lina——Two-phase Scheduling</vt:lpstr>
      <vt:lpstr>Lina——Two-phase Scheduling</vt:lpstr>
      <vt:lpstr>Lina——Evaluation</vt:lpstr>
      <vt:lpstr>Discussion</vt:lpstr>
      <vt:lpstr>Our findings </vt:lpstr>
      <vt:lpstr>Our findings </vt:lpstr>
      <vt:lpstr>Our findings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淑文 卢</dc:creator>
  <cp:lastModifiedBy>淑文 卢</cp:lastModifiedBy>
  <cp:revision>11</cp:revision>
  <dcterms:created xsi:type="dcterms:W3CDTF">2024-08-14T01:44:32Z</dcterms:created>
  <dcterms:modified xsi:type="dcterms:W3CDTF">2024-08-15T04:39:48Z</dcterms:modified>
</cp:coreProperties>
</file>